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Merriweather" pitchFamily="2" charset="77"/>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42" d="100"/>
          <a:sy n="142" d="100"/>
        </p:scale>
        <p:origin x="7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ffd9e8077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ffd9e8077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ebf8328da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ebf8328d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edb5e94a6e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edb5e94a6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edb5e94a6e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edb5e94a6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edb5e94a6e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edb5e94a6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ffd9e8077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ffd9e8077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edb5e94a6e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edb5e94a6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edb5e94a6e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edb5e94a6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edb5e94a6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edb5e94a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edb5e94a6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edb5e94a6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edb5e94a6e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edb5e94a6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edb5e94a6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edb5e94a6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ffd9e8077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ffd9e807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edb5e94a6e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edb5e94a6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dreads.com/work/quotes/75844661"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65" name="Google Shape;65;p13"/>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66" name="Google Shape;66;p13"/>
          <p:cNvPicPr preferRelativeResize="0"/>
          <p:nvPr/>
        </p:nvPicPr>
        <p:blipFill>
          <a:blip r:embed="rId3">
            <a:alphaModFix/>
          </a:blip>
          <a:stretch>
            <a:fillRect/>
          </a:stretch>
        </p:blipFill>
        <p:spPr>
          <a:xfrm>
            <a:off x="692937" y="404725"/>
            <a:ext cx="7758124" cy="3959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p:txBody>
      </p:sp>
      <p:pic>
        <p:nvPicPr>
          <p:cNvPr id="126" name="Google Shape;126;p22"/>
          <p:cNvPicPr preferRelativeResize="0"/>
          <p:nvPr/>
        </p:nvPicPr>
        <p:blipFill>
          <a:blip r:embed="rId3">
            <a:alphaModFix/>
          </a:blip>
          <a:stretch>
            <a:fillRect/>
          </a:stretch>
        </p:blipFill>
        <p:spPr>
          <a:xfrm>
            <a:off x="142750" y="0"/>
            <a:ext cx="7979399" cy="55636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groundworks.io</a:t>
            </a:r>
            <a:endParaRPr/>
          </a:p>
        </p:txBody>
      </p:sp>
      <p:sp>
        <p:nvSpPr>
          <p:cNvPr id="132" name="Google Shape;132;p23"/>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138" name="Google Shape;138;p24"/>
          <p:cNvPicPr preferRelativeResize="0"/>
          <p:nvPr/>
        </p:nvPicPr>
        <p:blipFill>
          <a:blip r:embed="rId3">
            <a:alphaModFix/>
          </a:blip>
          <a:stretch>
            <a:fillRect/>
          </a:stretch>
        </p:blipFill>
        <p:spPr>
          <a:xfrm>
            <a:off x="152400" y="0"/>
            <a:ext cx="8873071" cy="4991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Discussion</a:t>
            </a:r>
            <a:endParaRPr/>
          </a:p>
        </p:txBody>
      </p:sp>
      <p:sp>
        <p:nvSpPr>
          <p:cNvPr id="144" name="Google Shape;144;p2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50" name="Google Shape;150;p2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lnSpcReduction="20000"/>
          </a:bodyPr>
          <a:lstStyle/>
          <a:p>
            <a:pPr marL="0" lvl="0" indent="0" algn="ctr" rtl="0">
              <a:spcBef>
                <a:spcPts val="0"/>
              </a:spcBef>
              <a:spcAft>
                <a:spcPts val="0"/>
              </a:spcAft>
              <a:buClr>
                <a:schemeClr val="dk1"/>
              </a:buClr>
              <a:buSzPts val="1100"/>
              <a:buFont typeface="Arial"/>
              <a:buNone/>
            </a:pPr>
            <a:r>
              <a:rPr lang="en" sz="2850">
                <a:solidFill>
                  <a:srgbClr val="181818"/>
                </a:solidFill>
                <a:highlight>
                  <a:srgbClr val="FFFFFF"/>
                </a:highlight>
              </a:rPr>
              <a:t>“There is a real situation, that can’t be denied, but it is too big for any individual to know in full, and so we must create our understanding by way of an act of the imagination.”</a:t>
            </a:r>
            <a:endParaRPr sz="2850">
              <a:solidFill>
                <a:srgbClr val="181818"/>
              </a:solidFill>
              <a:highlight>
                <a:srgbClr val="FFFFFF"/>
              </a:highlight>
            </a:endParaRPr>
          </a:p>
          <a:p>
            <a:pPr marL="0" lvl="0" indent="0" algn="ctr" rtl="0">
              <a:spcBef>
                <a:spcPts val="0"/>
              </a:spcBef>
              <a:spcAft>
                <a:spcPts val="0"/>
              </a:spcAft>
              <a:buNone/>
            </a:pPr>
            <a:r>
              <a:rPr lang="en" sz="1050">
                <a:solidFill>
                  <a:srgbClr val="181818"/>
                </a:solidFill>
                <a:highlight>
                  <a:srgbClr val="FFFFFF"/>
                </a:highlight>
                <a:latin typeface="Times New Roman"/>
                <a:ea typeface="Times New Roman"/>
                <a:cs typeface="Times New Roman"/>
                <a:sym typeface="Times New Roman"/>
              </a:rPr>
              <a:t>―</a:t>
            </a:r>
            <a:r>
              <a:rPr lang="en" sz="1050">
                <a:solidFill>
                  <a:srgbClr val="181818"/>
                </a:solidFill>
                <a:highlight>
                  <a:srgbClr val="FFFFFF"/>
                </a:highlight>
              </a:rPr>
              <a:t> </a:t>
            </a:r>
            <a:r>
              <a:rPr lang="en" sz="1050" b="1">
                <a:solidFill>
                  <a:srgbClr val="333333"/>
                </a:solidFill>
                <a:highlight>
                  <a:srgbClr val="FFFFFF"/>
                </a:highlight>
              </a:rPr>
              <a:t>Kim Stanley Robinson,</a:t>
            </a:r>
            <a:r>
              <a:rPr lang="en" sz="1050" b="1">
                <a:solidFill>
                  <a:srgbClr val="333333"/>
                </a:solidFill>
                <a:highlight>
                  <a:srgbClr val="FFFFFF"/>
                </a:highlight>
                <a:uFill>
                  <a:noFill/>
                </a:uFill>
                <a:hlinkClick r:id="rId3">
                  <a:extLst>
                    <a:ext uri="{A12FA001-AC4F-418D-AE19-62706E023703}">
                      <ahyp:hlinkClr xmlns:ahyp="http://schemas.microsoft.com/office/drawing/2018/hyperlinkcolor" val="tx"/>
                    </a:ext>
                  </a:extLst>
                </a:hlinkClick>
              </a:rPr>
              <a:t> </a:t>
            </a:r>
            <a:r>
              <a:rPr lang="en" sz="1050" b="1" i="1">
                <a:solidFill>
                  <a:srgbClr val="333333"/>
                </a:solidFill>
                <a:highlight>
                  <a:srgbClr val="FFFFFF"/>
                </a:highlight>
                <a:uFill>
                  <a:noFill/>
                </a:uFill>
                <a:hlinkClick r:id="rId3">
                  <a:extLst>
                    <a:ext uri="{A12FA001-AC4F-418D-AE19-62706E023703}">
                      <ahyp:hlinkClr xmlns:ahyp="http://schemas.microsoft.com/office/drawing/2018/hyperlinkcolor" val="tx"/>
                    </a:ext>
                  </a:extLst>
                </a:hlinkClick>
              </a:rPr>
              <a:t>The Ministry for the Future</a:t>
            </a:r>
            <a:r>
              <a:rPr lang="en"/>
              <a:t>, </a:t>
            </a:r>
            <a:r>
              <a:rPr lang="en" sz="1050"/>
              <a:t>2020</a:t>
            </a:r>
            <a:endParaRPr sz="1050"/>
          </a:p>
          <a:p>
            <a:pPr marL="0" lvl="0" indent="0" algn="l" rtl="0">
              <a:spcBef>
                <a:spcPts val="0"/>
              </a:spcBef>
              <a:spcAft>
                <a:spcPts val="0"/>
              </a:spcAft>
              <a:buClr>
                <a:schemeClr val="dk1"/>
              </a:buClr>
              <a:buSzPts val="1100"/>
              <a:buFont typeface="Arial"/>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56" name="Google Shape;156;p27"/>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157" name="Google Shape;157;p2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72" name="Google Shape;72;p14"/>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73" name="Google Shape;73;p1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Overview</a:t>
            </a:r>
            <a:endParaRPr/>
          </a:p>
        </p:txBody>
      </p:sp>
      <p:sp>
        <p:nvSpPr>
          <p:cNvPr id="79" name="Google Shape;79;p15"/>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Creativity</a:t>
            </a:r>
            <a:endParaRPr/>
          </a:p>
          <a:p>
            <a:pPr marL="457200" lvl="0" indent="-311150" algn="l" rtl="0">
              <a:spcBef>
                <a:spcPts val="0"/>
              </a:spcBef>
              <a:spcAft>
                <a:spcPts val="0"/>
              </a:spcAft>
              <a:buSzPts val="1300"/>
              <a:buChar char="●"/>
            </a:pPr>
            <a:r>
              <a:rPr lang="en"/>
              <a:t>Disciplinarity</a:t>
            </a:r>
            <a:endParaRPr/>
          </a:p>
          <a:p>
            <a:pPr marL="457200" lvl="0" indent="-311150" algn="l" rtl="0">
              <a:spcBef>
                <a:spcPts val="0"/>
              </a:spcBef>
              <a:spcAft>
                <a:spcPts val="0"/>
              </a:spcAft>
              <a:buSzPts val="1300"/>
              <a:buChar char="●"/>
            </a:pPr>
            <a:r>
              <a:rPr lang="en"/>
              <a:t>Discussion</a:t>
            </a:r>
            <a:endParaRPr/>
          </a:p>
          <a:p>
            <a:pPr marL="457200" lvl="0" indent="-311150" algn="l" rtl="0">
              <a:spcBef>
                <a:spcPts val="0"/>
              </a:spcBef>
              <a:spcAft>
                <a:spcPts val="0"/>
              </a:spcAft>
              <a:buSzPts val="1300"/>
              <a:buChar char="●"/>
            </a:pPr>
            <a:r>
              <a:rPr lang="en"/>
              <a:t>The promise of artistic research for future challenges</a:t>
            </a:r>
            <a:endParaRPr/>
          </a:p>
          <a:p>
            <a:pPr marL="457200" lvl="0" indent="-311150" algn="l" rtl="0">
              <a:spcBef>
                <a:spcPts val="0"/>
              </a:spcBef>
              <a:spcAft>
                <a:spcPts val="0"/>
              </a:spcAft>
              <a:buSzPts val="1300"/>
              <a:buChar char="●"/>
            </a:pPr>
            <a:r>
              <a:rPr lang="en"/>
              <a:t>Final thoughts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85" name="Google Shape;85;p16"/>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86" name="Google Shape;86;p16"/>
          <p:cNvPicPr preferRelativeResize="0"/>
          <p:nvPr/>
        </p:nvPicPr>
        <p:blipFill>
          <a:blip r:embed="rId3">
            <a:alphaModFix/>
          </a:blip>
          <a:stretch>
            <a:fillRect/>
          </a:stretch>
        </p:blipFill>
        <p:spPr>
          <a:xfrm>
            <a:off x="-328725" y="-77350"/>
            <a:ext cx="9661324" cy="5434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92" name="Google Shape;92;p17"/>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93" name="Google Shape;93;p17"/>
          <p:cNvPicPr preferRelativeResize="0"/>
          <p:nvPr/>
        </p:nvPicPr>
        <p:blipFill>
          <a:blip r:embed="rId3">
            <a:alphaModFix/>
          </a:blip>
          <a:stretch>
            <a:fillRect/>
          </a:stretch>
        </p:blipFill>
        <p:spPr>
          <a:xfrm>
            <a:off x="0" y="-1"/>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99" name="Google Shape;99;p18"/>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100" name="Google Shape;100;p18"/>
          <p:cNvPicPr preferRelativeResize="0"/>
          <p:nvPr/>
        </p:nvPicPr>
        <p:blipFill>
          <a:blip r:embed="rId3">
            <a:alphaModFix/>
          </a:blip>
          <a:stretch>
            <a:fillRect/>
          </a:stretch>
        </p:blipFill>
        <p:spPr>
          <a:xfrm>
            <a:off x="-77457" y="-43550"/>
            <a:ext cx="9221458" cy="5187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04"/>
        <p:cNvGrpSpPr/>
        <p:nvPr/>
      </p:nvGrpSpPr>
      <p:grpSpPr>
        <a:xfrm>
          <a:off x="0" y="0"/>
          <a:ext cx="0" cy="0"/>
          <a:chOff x="0" y="0"/>
          <a:chExt cx="0" cy="0"/>
        </a:xfrm>
      </p:grpSpPr>
      <p:sp>
        <p:nvSpPr>
          <p:cNvPr id="105" name="Google Shape;105;p19"/>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06" name="Google Shape;106;p19"/>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107" name="Google Shape;107;p19"/>
          <p:cNvPicPr preferRelativeResize="0"/>
          <p:nvPr/>
        </p:nvPicPr>
        <p:blipFill>
          <a:blip r:embed="rId3">
            <a:alphaModFix/>
          </a:blip>
          <a:stretch>
            <a:fillRect/>
          </a:stretch>
        </p:blipFill>
        <p:spPr>
          <a:xfrm>
            <a:off x="7050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13" name="Google Shape;113;p20"/>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114" name="Google Shape;114;p2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120" name="Google Shape;120;p21"/>
          <p:cNvPicPr preferRelativeResize="0"/>
          <p:nvPr/>
        </p:nvPicPr>
        <p:blipFill>
          <a:blip r:embed="rId3">
            <a:alphaModFix/>
          </a:blip>
          <a:stretch>
            <a:fillRect/>
          </a:stretch>
        </p:blipFill>
        <p:spPr>
          <a:xfrm>
            <a:off x="152400" y="-152400"/>
            <a:ext cx="8749692" cy="5143500"/>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Words>
  <Application>Microsoft Macintosh PowerPoint</Application>
  <PresentationFormat>On-screen Show (16:9)</PresentationFormat>
  <Paragraphs>10</Paragraphs>
  <Slides>15</Slides>
  <Notes>15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Roboto</vt:lpstr>
      <vt:lpstr>Arial</vt:lpstr>
      <vt:lpstr>Merriweather</vt:lpstr>
      <vt:lpstr>Times New Roman</vt:lpstr>
      <vt:lpstr>Paradigm</vt:lpstr>
      <vt:lpstr>PowerPoint Presentation</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groundworks.io</vt:lpstr>
      <vt:lpstr>PowerPoint Presentation</vt:lpstr>
      <vt:lpstr>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2023-01-27T14:14:49Z</dcterms:modified>
</cp:coreProperties>
</file>